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63"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EB Garamond SemiBold" panose="00000700000000000000" pitchFamily="2" charset="0"/>
      <p:regular r:id="rId22"/>
      <p:bold r:id="rId23"/>
      <p:italic r:id="rId24"/>
      <p:boldItalic r:id="rId25"/>
    </p:embeddedFont>
    <p:embeddedFont>
      <p:font typeface="Public Sans"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6800"/>
    <a:srgbClr val="E67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karunambika-karuna/NM2.0/tree/main/task1"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8" name="Text Placeholder 7">
            <a:extLst>
              <a:ext uri="{FF2B5EF4-FFF2-40B4-BE49-F238E27FC236}">
                <a16:creationId xmlns:a16="http://schemas.microsoft.com/office/drawing/2014/main" id="{4DD55665-2DC9-3AB4-1410-4956481A02FC}"/>
              </a:ext>
            </a:extLst>
          </p:cNvPr>
          <p:cNvSpPr>
            <a:spLocks noGrp="1"/>
          </p:cNvSpPr>
          <p:nvPr>
            <p:ph type="body" idx="1"/>
          </p:nvPr>
        </p:nvSpPr>
        <p:spPr>
          <a:xfrm>
            <a:off x="0" y="2746968"/>
            <a:ext cx="4999859" cy="506440"/>
          </a:xfrm>
        </p:spPr>
        <p:txBody>
          <a:bodyPr/>
          <a:lstStyle/>
          <a:p>
            <a:r>
              <a:rPr lang="en-GB" sz="2000" dirty="0"/>
              <a:t>CALENDAR SCHEDULER</a:t>
            </a:r>
            <a:endParaRPr lang="en-IN" sz="2000" dirty="0"/>
          </a:p>
        </p:txBody>
      </p:sp>
      <p:sp>
        <p:nvSpPr>
          <p:cNvPr id="12" name="Text Placeholder 7">
            <a:extLst>
              <a:ext uri="{FF2B5EF4-FFF2-40B4-BE49-F238E27FC236}">
                <a16:creationId xmlns:a16="http://schemas.microsoft.com/office/drawing/2014/main" id="{1C9B16C6-E1A0-203C-955A-FCD3C33E22D4}"/>
              </a:ext>
            </a:extLst>
          </p:cNvPr>
          <p:cNvSpPr txBox="1">
            <a:spLocks/>
          </p:cNvSpPr>
          <p:nvPr/>
        </p:nvSpPr>
        <p:spPr>
          <a:xfrm>
            <a:off x="-1" y="3405808"/>
            <a:ext cx="4999859" cy="5064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sz="2000" dirty="0"/>
              <a:t>TASK - 1</a:t>
            </a:r>
            <a:endParaRPr lang="en-IN"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CALENDAR SCHEDULER</a:t>
            </a:r>
            <a:endParaRPr sz="1829" dirty="0">
              <a:solidFill>
                <a:schemeClr val="lt2"/>
              </a:solidFill>
              <a:latin typeface="EB Garamond"/>
              <a:ea typeface="EB Garamond"/>
              <a:cs typeface="EB Garamond"/>
              <a:sym typeface="EB Garamond"/>
            </a:endParaRPr>
          </a:p>
        </p:txBody>
      </p:sp>
      <p:pic>
        <p:nvPicPr>
          <p:cNvPr id="1841" name="Google Shape;1841;p210"/>
          <p:cNvPicPr preferRelativeResize="0"/>
          <p:nvPr/>
        </p:nvPicPr>
        <p:blipFill rotWithShape="1">
          <a:blip r:embed="rId3">
            <a:alphaModFix/>
          </a:blip>
          <a:srcRect/>
          <a:stretch/>
        </p:blipFill>
        <p:spPr>
          <a:xfrm>
            <a:off x="4731849" y="234738"/>
            <a:ext cx="9144000" cy="5143500"/>
          </a:xfrm>
          <a:prstGeom prst="rect">
            <a:avLst/>
          </a:prstGeom>
          <a:noFill/>
          <a:ln>
            <a:noFill/>
          </a:ln>
        </p:spPr>
      </p:pic>
      <p:sp>
        <p:nvSpPr>
          <p:cNvPr id="2" name="Text Placeholder 1">
            <a:extLst>
              <a:ext uri="{FF2B5EF4-FFF2-40B4-BE49-F238E27FC236}">
                <a16:creationId xmlns:a16="http://schemas.microsoft.com/office/drawing/2014/main" id="{AD344936-EFA0-CA65-203A-86DB5075AB24}"/>
              </a:ext>
            </a:extLst>
          </p:cNvPr>
          <p:cNvSpPr txBox="1">
            <a:spLocks noGrp="1"/>
          </p:cNvSpPr>
          <p:nvPr>
            <p:ph type="body" idx="1"/>
          </p:nvPr>
        </p:nvSpPr>
        <p:spPr>
          <a:xfrm>
            <a:off x="144463" y="1222375"/>
            <a:ext cx="4427537" cy="1015622"/>
          </a:xfrm>
          <a:prstGeom prst="rect">
            <a:avLst/>
          </a:prstGeom>
          <a:noFill/>
        </p:spPr>
        <p:txBody>
          <a:bodyPr wrap="square" rtlCol="0">
            <a:spAutoFit/>
          </a:bodyPr>
          <a:lstStyle/>
          <a:p>
            <a:pPr algn="just"/>
            <a:r>
              <a:rPr lang="en-US" sz="1200" b="0" i="0" dirty="0">
                <a:solidFill>
                  <a:schemeClr val="bg1"/>
                </a:solidFill>
                <a:effectLst/>
                <a:latin typeface="Söhne"/>
              </a:rPr>
              <a:t>A calendar scheduler is a digital tool or application designed to help individuals or organizations manage their time and appointments effectively. It serves as an electronic version of a traditional calendar, allowing users to schedule and track events, meetings, tasks, and deadlines.</a:t>
            </a:r>
            <a:endParaRPr lang="en-IN" sz="1200" dirty="0">
              <a:solidFill>
                <a:schemeClr val="bg1"/>
              </a:solidFill>
              <a:latin typeface="EB Garamond Medium" panose="00000600000000000000" pitchFamily="2" charset="0"/>
              <a:ea typeface="EB Garamond Medium" panose="00000600000000000000" pitchFamily="2" charset="0"/>
            </a:endParaRPr>
          </a:p>
        </p:txBody>
      </p:sp>
      <p:graphicFrame>
        <p:nvGraphicFramePr>
          <p:cNvPr id="3" name="Table 3">
            <a:extLst>
              <a:ext uri="{FF2B5EF4-FFF2-40B4-BE49-F238E27FC236}">
                <a16:creationId xmlns:a16="http://schemas.microsoft.com/office/drawing/2014/main" id="{C0CFDA44-A3E0-BCE5-AC87-91891909BCE3}"/>
              </a:ext>
            </a:extLst>
          </p:cNvPr>
          <p:cNvGraphicFramePr>
            <a:graphicFrameLocks noGrp="1"/>
          </p:cNvGraphicFramePr>
          <p:nvPr>
            <p:extLst>
              <p:ext uri="{D42A27DB-BD31-4B8C-83A1-F6EECF244321}">
                <p14:modId xmlns:p14="http://schemas.microsoft.com/office/powerpoint/2010/main" val="3783695209"/>
              </p:ext>
            </p:extLst>
          </p:nvPr>
        </p:nvGraphicFramePr>
        <p:xfrm>
          <a:off x="188989" y="2279157"/>
          <a:ext cx="4287146" cy="1907226"/>
        </p:xfrm>
        <a:graphic>
          <a:graphicData uri="http://schemas.openxmlformats.org/drawingml/2006/table">
            <a:tbl>
              <a:tblPr firstRow="1" bandRow="1">
                <a:tableStyleId>{5A4BF2BA-0B32-4039-8D23-6E65AF0657F0}</a:tableStyleId>
              </a:tblPr>
              <a:tblGrid>
                <a:gridCol w="1299782">
                  <a:extLst>
                    <a:ext uri="{9D8B030D-6E8A-4147-A177-3AD203B41FA5}">
                      <a16:colId xmlns:a16="http://schemas.microsoft.com/office/drawing/2014/main" val="1203972324"/>
                    </a:ext>
                  </a:extLst>
                </a:gridCol>
                <a:gridCol w="1558316">
                  <a:extLst>
                    <a:ext uri="{9D8B030D-6E8A-4147-A177-3AD203B41FA5}">
                      <a16:colId xmlns:a16="http://schemas.microsoft.com/office/drawing/2014/main" val="2312085096"/>
                    </a:ext>
                  </a:extLst>
                </a:gridCol>
                <a:gridCol w="1429048">
                  <a:extLst>
                    <a:ext uri="{9D8B030D-6E8A-4147-A177-3AD203B41FA5}">
                      <a16:colId xmlns:a16="http://schemas.microsoft.com/office/drawing/2014/main" val="1695372626"/>
                    </a:ext>
                  </a:extLst>
                </a:gridCol>
              </a:tblGrid>
              <a:tr h="311475">
                <a:tc>
                  <a:txBody>
                    <a:bodyPr/>
                    <a:lstStyle/>
                    <a:p>
                      <a:r>
                        <a:rPr lang="en-US" sz="1050" dirty="0">
                          <a:solidFill>
                            <a:schemeClr val="lt2"/>
                          </a:solidFill>
                          <a:latin typeface="EB Garamond"/>
                          <a:ea typeface="EB Garamond"/>
                          <a:cs typeface="EB Garamond"/>
                          <a:sym typeface="EB Garamond"/>
                        </a:rPr>
                        <a:t>LMS USER NAME</a:t>
                      </a:r>
                      <a:endParaRPr lang="en-IN" sz="105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solidFill>
                            <a:schemeClr val="lt2"/>
                          </a:solidFill>
                          <a:latin typeface="EB Garamond"/>
                          <a:ea typeface="EB Garamond"/>
                          <a:cs typeface="EB Garamond"/>
                          <a:sym typeface="EB Garamond"/>
                        </a:rPr>
                        <a:t>NAME</a:t>
                      </a:r>
                      <a:endParaRPr lang="en-IN" sz="1050" dirty="0"/>
                    </a:p>
                    <a:p>
                      <a:endParaRPr lang="en-IN" sz="105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solidFill>
                            <a:schemeClr val="lt2"/>
                          </a:solidFill>
                          <a:latin typeface="EB Garamond"/>
                          <a:ea typeface="EB Garamond"/>
                          <a:cs typeface="EB Garamond"/>
                          <a:sym typeface="EB Garamond"/>
                        </a:rPr>
                        <a:t>BATCH</a:t>
                      </a:r>
                      <a:endParaRPr lang="en-IN" sz="1050" dirty="0"/>
                    </a:p>
                    <a:p>
                      <a:endParaRPr lang="en-IN" sz="1050" dirty="0"/>
                    </a:p>
                  </a:txBody>
                  <a:tcPr/>
                </a:tc>
                <a:extLst>
                  <a:ext uri="{0D108BD9-81ED-4DB2-BD59-A6C34878D82A}">
                    <a16:rowId xmlns:a16="http://schemas.microsoft.com/office/drawing/2014/main" val="1349374465"/>
                  </a:ext>
                </a:extLst>
              </a:tr>
              <a:tr h="330942">
                <a:tc>
                  <a:txBody>
                    <a:bodyPr/>
                    <a:lstStyle/>
                    <a:p>
                      <a:r>
                        <a:rPr lang="en-IN" sz="1050" dirty="0">
                          <a:solidFill>
                            <a:schemeClr val="bg1"/>
                          </a:solidFill>
                        </a:rPr>
                        <a:t>au721220205009</a:t>
                      </a:r>
                    </a:p>
                  </a:txBody>
                  <a:tcPr/>
                </a:tc>
                <a:tc>
                  <a:txBody>
                    <a:bodyPr/>
                    <a:lstStyle/>
                    <a:p>
                      <a:r>
                        <a:rPr lang="en-US" sz="1050" dirty="0">
                          <a:solidFill>
                            <a:schemeClr val="bg1"/>
                          </a:solidFill>
                        </a:rPr>
                        <a:t>DHIVYA</a:t>
                      </a:r>
                      <a:endParaRPr lang="en-IN" sz="1050" dirty="0">
                        <a:solidFill>
                          <a:schemeClr val="bg1"/>
                        </a:solidFill>
                      </a:endParaRPr>
                    </a:p>
                  </a:txBody>
                  <a:tcPr/>
                </a:tc>
                <a:tc>
                  <a:txBody>
                    <a:bodyPr/>
                    <a:lstStyle/>
                    <a:p>
                      <a:r>
                        <a:rPr lang="en-US" sz="1050" dirty="0">
                          <a:solidFill>
                            <a:schemeClr val="bg1"/>
                          </a:solidFill>
                        </a:rPr>
                        <a:t>CD2-14</a:t>
                      </a:r>
                      <a:endParaRPr lang="en-IN" sz="1050" dirty="0">
                        <a:solidFill>
                          <a:schemeClr val="bg1"/>
                        </a:solidFill>
                      </a:endParaRPr>
                    </a:p>
                  </a:txBody>
                  <a:tcPr/>
                </a:tc>
                <a:extLst>
                  <a:ext uri="{0D108BD9-81ED-4DB2-BD59-A6C34878D82A}">
                    <a16:rowId xmlns:a16="http://schemas.microsoft.com/office/drawing/2014/main" val="2693804347"/>
                  </a:ext>
                </a:extLst>
              </a:tr>
              <a:tr h="330942">
                <a:tc>
                  <a:txBody>
                    <a:bodyPr/>
                    <a:lstStyle/>
                    <a:p>
                      <a:r>
                        <a:rPr lang="en-IN" sz="1050" dirty="0">
                          <a:solidFill>
                            <a:schemeClr val="bg1"/>
                          </a:solidFill>
                        </a:rPr>
                        <a:t>au721220205022</a:t>
                      </a:r>
                    </a:p>
                  </a:txBody>
                  <a:tcPr/>
                </a:tc>
                <a:tc>
                  <a:txBody>
                    <a:bodyPr/>
                    <a:lstStyle/>
                    <a:p>
                      <a:r>
                        <a:rPr lang="en-US" sz="1050" dirty="0">
                          <a:solidFill>
                            <a:schemeClr val="bg1"/>
                          </a:solidFill>
                        </a:rPr>
                        <a:t>KARUNAMBIKA</a:t>
                      </a:r>
                      <a:endParaRPr lang="en-IN" sz="1050" dirty="0">
                        <a:solidFill>
                          <a:schemeClr val="bg1"/>
                        </a:solidFill>
                      </a:endParaRPr>
                    </a:p>
                  </a:txBody>
                  <a:tcPr/>
                </a:tc>
                <a:tc>
                  <a:txBody>
                    <a:bodyPr/>
                    <a:lstStyle/>
                    <a:p>
                      <a:r>
                        <a:rPr lang="en-US" sz="1050" dirty="0">
                          <a:solidFill>
                            <a:schemeClr val="bg1"/>
                          </a:solidFill>
                        </a:rPr>
                        <a:t>CD2-14</a:t>
                      </a:r>
                      <a:endParaRPr lang="en-IN" sz="1050" dirty="0">
                        <a:solidFill>
                          <a:schemeClr val="bg1"/>
                        </a:solidFill>
                      </a:endParaRPr>
                    </a:p>
                  </a:txBody>
                  <a:tcPr/>
                </a:tc>
                <a:extLst>
                  <a:ext uri="{0D108BD9-81ED-4DB2-BD59-A6C34878D82A}">
                    <a16:rowId xmlns:a16="http://schemas.microsoft.com/office/drawing/2014/main" val="1301095043"/>
                  </a:ext>
                </a:extLst>
              </a:tr>
              <a:tr h="194672">
                <a:tc>
                  <a:txBody>
                    <a:bodyPr/>
                    <a:lstStyle/>
                    <a:p>
                      <a:r>
                        <a:rPr lang="en-IN" sz="1050" dirty="0">
                          <a:solidFill>
                            <a:schemeClr val="bg1"/>
                          </a:solidFill>
                        </a:rPr>
                        <a:t>au721220205038</a:t>
                      </a:r>
                    </a:p>
                  </a:txBody>
                  <a:tcPr/>
                </a:tc>
                <a:tc>
                  <a:txBody>
                    <a:bodyPr/>
                    <a:lstStyle/>
                    <a:p>
                      <a:r>
                        <a:rPr lang="en-US" sz="1050" dirty="0">
                          <a:solidFill>
                            <a:schemeClr val="bg1"/>
                          </a:solidFill>
                        </a:rPr>
                        <a:t>PRITHIKA</a:t>
                      </a:r>
                      <a:endParaRPr lang="en-IN" sz="1050" dirty="0">
                        <a:solidFill>
                          <a:schemeClr val="bg1"/>
                        </a:solidFill>
                      </a:endParaRPr>
                    </a:p>
                  </a:txBody>
                  <a:tcPr/>
                </a:tc>
                <a:tc>
                  <a:txBody>
                    <a:bodyPr/>
                    <a:lstStyle/>
                    <a:p>
                      <a:r>
                        <a:rPr lang="en-US" sz="1050" dirty="0">
                          <a:solidFill>
                            <a:schemeClr val="bg1"/>
                          </a:solidFill>
                        </a:rPr>
                        <a:t>CD2-14</a:t>
                      </a:r>
                      <a:endParaRPr lang="en-IN" sz="1050" dirty="0">
                        <a:solidFill>
                          <a:schemeClr val="bg1"/>
                        </a:solidFill>
                      </a:endParaRPr>
                    </a:p>
                  </a:txBody>
                  <a:tcPr/>
                </a:tc>
                <a:extLst>
                  <a:ext uri="{0D108BD9-81ED-4DB2-BD59-A6C34878D82A}">
                    <a16:rowId xmlns:a16="http://schemas.microsoft.com/office/drawing/2014/main" val="4030089859"/>
                  </a:ext>
                </a:extLst>
              </a:tr>
              <a:tr h="194672">
                <a:tc>
                  <a:txBody>
                    <a:bodyPr/>
                    <a:lstStyle/>
                    <a:p>
                      <a:r>
                        <a:rPr lang="en-IN" sz="1050" dirty="0">
                          <a:solidFill>
                            <a:schemeClr val="bg1"/>
                          </a:solidFill>
                        </a:rPr>
                        <a:t>au721220205054</a:t>
                      </a:r>
                    </a:p>
                  </a:txBody>
                  <a:tcPr/>
                </a:tc>
                <a:tc>
                  <a:txBody>
                    <a:bodyPr/>
                    <a:lstStyle/>
                    <a:p>
                      <a:r>
                        <a:rPr lang="en-US" sz="1050" dirty="0">
                          <a:solidFill>
                            <a:schemeClr val="bg1"/>
                          </a:solidFill>
                        </a:rPr>
                        <a:t>SUBHASHINI</a:t>
                      </a:r>
                      <a:endParaRPr lang="en-IN" sz="1050" dirty="0">
                        <a:solidFill>
                          <a:schemeClr val="bg1"/>
                        </a:solidFill>
                      </a:endParaRPr>
                    </a:p>
                  </a:txBody>
                  <a:tcPr/>
                </a:tc>
                <a:tc>
                  <a:txBody>
                    <a:bodyPr/>
                    <a:lstStyle/>
                    <a:p>
                      <a:r>
                        <a:rPr lang="en-US" sz="1050" dirty="0">
                          <a:solidFill>
                            <a:schemeClr val="bg1"/>
                          </a:solidFill>
                        </a:rPr>
                        <a:t>CD2-14</a:t>
                      </a:r>
                      <a:endParaRPr lang="en-IN" sz="1050" dirty="0">
                        <a:solidFill>
                          <a:schemeClr val="bg1"/>
                        </a:solidFill>
                      </a:endParaRPr>
                    </a:p>
                  </a:txBody>
                  <a:tcPr/>
                </a:tc>
                <a:extLst>
                  <a:ext uri="{0D108BD9-81ED-4DB2-BD59-A6C34878D82A}">
                    <a16:rowId xmlns:a16="http://schemas.microsoft.com/office/drawing/2014/main" val="2529374217"/>
                  </a:ext>
                </a:extLst>
              </a:tr>
              <a:tr h="330942">
                <a:tc>
                  <a:txBody>
                    <a:bodyPr/>
                    <a:lstStyle/>
                    <a:p>
                      <a:r>
                        <a:rPr lang="en-IN" sz="1050" dirty="0">
                          <a:solidFill>
                            <a:schemeClr val="bg1"/>
                          </a:solidFill>
                        </a:rPr>
                        <a:t>au721220205062</a:t>
                      </a:r>
                    </a:p>
                  </a:txBody>
                  <a:tcPr/>
                </a:tc>
                <a:tc>
                  <a:txBody>
                    <a:bodyPr/>
                    <a:lstStyle/>
                    <a:p>
                      <a:r>
                        <a:rPr lang="en-US" sz="1050" dirty="0">
                          <a:solidFill>
                            <a:schemeClr val="bg1"/>
                          </a:solidFill>
                        </a:rPr>
                        <a:t>VIGNESHWARAN S</a:t>
                      </a:r>
                      <a:endParaRPr lang="en-IN" sz="1050" dirty="0">
                        <a:solidFill>
                          <a:schemeClr val="bg1"/>
                        </a:solidFill>
                      </a:endParaRPr>
                    </a:p>
                  </a:txBody>
                  <a:tcPr/>
                </a:tc>
                <a:tc>
                  <a:txBody>
                    <a:bodyPr/>
                    <a:lstStyle/>
                    <a:p>
                      <a:r>
                        <a:rPr lang="en-US" sz="1050" dirty="0">
                          <a:solidFill>
                            <a:schemeClr val="bg1"/>
                          </a:solidFill>
                        </a:rPr>
                        <a:t>CD2-14</a:t>
                      </a:r>
                      <a:endParaRPr lang="en-IN" sz="1050" dirty="0">
                        <a:solidFill>
                          <a:schemeClr val="bg1"/>
                        </a:solidFill>
                      </a:endParaRPr>
                    </a:p>
                  </a:txBody>
                  <a:tcPr/>
                </a:tc>
                <a:extLst>
                  <a:ext uri="{0D108BD9-81ED-4DB2-BD59-A6C34878D82A}">
                    <a16:rowId xmlns:a16="http://schemas.microsoft.com/office/drawing/2014/main" val="221578191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89B2E-A89B-AD5E-C99F-DE23568A85FF}"/>
              </a:ext>
            </a:extLst>
          </p:cNvPr>
          <p:cNvSpPr txBox="1"/>
          <p:nvPr/>
        </p:nvSpPr>
        <p:spPr>
          <a:xfrm>
            <a:off x="516834" y="251791"/>
            <a:ext cx="2060713" cy="369332"/>
          </a:xfrm>
          <a:prstGeom prst="rect">
            <a:avLst/>
          </a:prstGeom>
          <a:noFill/>
        </p:spPr>
        <p:txBody>
          <a:bodyPr wrap="square" rtlCol="0">
            <a:spAutoFit/>
          </a:bodyPr>
          <a:lstStyle/>
          <a:p>
            <a:r>
              <a:rPr lang="en-GB" sz="1800" b="1" dirty="0">
                <a:solidFill>
                  <a:srgbClr val="002060"/>
                </a:solidFill>
                <a:latin typeface="EB Garamond" panose="00000500000000000000" pitchFamily="2" charset="0"/>
                <a:ea typeface="EB Garamond" panose="00000500000000000000" pitchFamily="2" charset="0"/>
              </a:rPr>
              <a:t>Task - 1</a:t>
            </a:r>
            <a:endParaRPr lang="en-IN" sz="1800" b="1" dirty="0">
              <a:solidFill>
                <a:srgbClr val="002060"/>
              </a:solidFill>
              <a:latin typeface="EB Garamond" panose="00000500000000000000" pitchFamily="2" charset="0"/>
              <a:ea typeface="EB Garamond" panose="00000500000000000000" pitchFamily="2" charset="0"/>
            </a:endParaRPr>
          </a:p>
        </p:txBody>
      </p:sp>
      <p:sp>
        <p:nvSpPr>
          <p:cNvPr id="3" name="TextBox 2">
            <a:extLst>
              <a:ext uri="{FF2B5EF4-FFF2-40B4-BE49-F238E27FC236}">
                <a16:creationId xmlns:a16="http://schemas.microsoft.com/office/drawing/2014/main" id="{BBD09273-B9BB-4101-8EC0-0E4D32BF3CDA}"/>
              </a:ext>
            </a:extLst>
          </p:cNvPr>
          <p:cNvSpPr txBox="1"/>
          <p:nvPr/>
        </p:nvSpPr>
        <p:spPr>
          <a:xfrm>
            <a:off x="516834" y="622852"/>
            <a:ext cx="2796209" cy="353943"/>
          </a:xfrm>
          <a:prstGeom prst="rect">
            <a:avLst/>
          </a:prstGeom>
          <a:noFill/>
        </p:spPr>
        <p:txBody>
          <a:bodyPr wrap="square" rtlCol="0">
            <a:spAutoFit/>
          </a:bodyPr>
          <a:lstStyle/>
          <a:p>
            <a:r>
              <a:rPr lang="en-GB" sz="1700" b="1" dirty="0">
                <a:solidFill>
                  <a:srgbClr val="0070C0"/>
                </a:solidFill>
                <a:latin typeface="EB Garamond" panose="00000500000000000000" pitchFamily="2" charset="0"/>
                <a:ea typeface="EB Garamond" panose="00000500000000000000" pitchFamily="2" charset="0"/>
              </a:rPr>
              <a:t>Creation of SRS &amp; GitHub</a:t>
            </a:r>
            <a:endParaRPr lang="en-IN" sz="1700" b="1" dirty="0">
              <a:solidFill>
                <a:srgbClr val="0070C0"/>
              </a:solidFill>
              <a:latin typeface="EB Garamond" panose="00000500000000000000" pitchFamily="2" charset="0"/>
              <a:ea typeface="EB Garamond" panose="00000500000000000000" pitchFamily="2" charset="0"/>
            </a:endParaRPr>
          </a:p>
        </p:txBody>
      </p:sp>
      <p:sp>
        <p:nvSpPr>
          <p:cNvPr id="4" name="TextBox 3">
            <a:extLst>
              <a:ext uri="{FF2B5EF4-FFF2-40B4-BE49-F238E27FC236}">
                <a16:creationId xmlns:a16="http://schemas.microsoft.com/office/drawing/2014/main" id="{1CC9E49E-0725-BB19-0D8C-972DE529E603}"/>
              </a:ext>
            </a:extLst>
          </p:cNvPr>
          <p:cNvSpPr txBox="1"/>
          <p:nvPr/>
        </p:nvSpPr>
        <p:spPr>
          <a:xfrm>
            <a:off x="609599" y="961406"/>
            <a:ext cx="4982817" cy="103021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GB" dirty="0">
                <a:latin typeface="EB Garamond Medium" panose="00000600000000000000" pitchFamily="2" charset="0"/>
                <a:ea typeface="EB Garamond Medium" panose="00000600000000000000" pitchFamily="2" charset="0"/>
                <a:cs typeface="Times New Roman" panose="02020603050405020304" pitchFamily="18" charset="0"/>
              </a:rPr>
              <a:t>Create SRS : Calendar scheduler</a:t>
            </a:r>
          </a:p>
          <a:p>
            <a:pPr marL="285750" indent="-285750">
              <a:lnSpc>
                <a:spcPct val="150000"/>
              </a:lnSpc>
              <a:buFont typeface="Wingdings" panose="05000000000000000000" pitchFamily="2" charset="2"/>
              <a:buChar char="§"/>
            </a:pPr>
            <a:r>
              <a:rPr lang="en-GB" dirty="0">
                <a:latin typeface="EB Garamond Medium" panose="00000600000000000000" pitchFamily="2" charset="0"/>
                <a:ea typeface="EB Garamond Medium" panose="00000600000000000000" pitchFamily="2" charset="0"/>
                <a:cs typeface="Times New Roman" panose="02020603050405020304" pitchFamily="18" charset="0"/>
              </a:rPr>
              <a:t>Creation &amp; Set-up of GitHub account</a:t>
            </a:r>
          </a:p>
          <a:p>
            <a:pPr marL="285750" indent="-285750">
              <a:lnSpc>
                <a:spcPct val="150000"/>
              </a:lnSpc>
              <a:buFont typeface="Wingdings" panose="05000000000000000000" pitchFamily="2" charset="2"/>
              <a:buChar char="§"/>
            </a:pPr>
            <a:r>
              <a:rPr lang="en-GB" dirty="0">
                <a:latin typeface="EB Garamond Medium" panose="00000600000000000000" pitchFamily="2" charset="0"/>
                <a:ea typeface="EB Garamond Medium" panose="00000600000000000000" pitchFamily="2" charset="0"/>
                <a:cs typeface="Times New Roman" panose="02020603050405020304" pitchFamily="18" charset="0"/>
              </a:rPr>
              <a:t>Creation &amp; Hands-on to various commands of Git Bash</a:t>
            </a:r>
            <a:endParaRPr lang="en-IN" dirty="0">
              <a:latin typeface="EB Garamond Medium" panose="00000600000000000000" pitchFamily="2" charset="0"/>
              <a:ea typeface="EB Garamond Medium" panose="00000600000000000000" pitchFamily="2" charset="0"/>
              <a:cs typeface="Times New Roman" panose="02020603050405020304" pitchFamily="18" charset="0"/>
            </a:endParaRPr>
          </a:p>
        </p:txBody>
      </p:sp>
      <p:sp>
        <p:nvSpPr>
          <p:cNvPr id="6" name="TextBox 5">
            <a:extLst>
              <a:ext uri="{FF2B5EF4-FFF2-40B4-BE49-F238E27FC236}">
                <a16:creationId xmlns:a16="http://schemas.microsoft.com/office/drawing/2014/main" id="{4C83A5F5-1F51-E6BB-F03E-D98E4C5F4E3F}"/>
              </a:ext>
            </a:extLst>
          </p:cNvPr>
          <p:cNvSpPr txBox="1"/>
          <p:nvPr/>
        </p:nvSpPr>
        <p:spPr>
          <a:xfrm>
            <a:off x="516833" y="1938511"/>
            <a:ext cx="2796209" cy="353943"/>
          </a:xfrm>
          <a:prstGeom prst="rect">
            <a:avLst/>
          </a:prstGeom>
          <a:noFill/>
        </p:spPr>
        <p:txBody>
          <a:bodyPr wrap="square" rtlCol="0">
            <a:spAutoFit/>
          </a:bodyPr>
          <a:lstStyle/>
          <a:p>
            <a:r>
              <a:rPr lang="en-GB" sz="1700" b="1" dirty="0">
                <a:solidFill>
                  <a:srgbClr val="0070C0"/>
                </a:solidFill>
                <a:latin typeface="EB Garamond" panose="00000500000000000000" pitchFamily="2" charset="0"/>
                <a:ea typeface="EB Garamond" panose="00000500000000000000" pitchFamily="2" charset="0"/>
              </a:rPr>
              <a:t>Evaluation Metric:</a:t>
            </a:r>
            <a:endParaRPr lang="en-IN" sz="1700" b="1" dirty="0">
              <a:solidFill>
                <a:srgbClr val="0070C0"/>
              </a:solidFill>
              <a:latin typeface="EB Garamond" panose="00000500000000000000" pitchFamily="2" charset="0"/>
              <a:ea typeface="EB Garamond" panose="00000500000000000000" pitchFamily="2" charset="0"/>
            </a:endParaRPr>
          </a:p>
        </p:txBody>
      </p:sp>
      <p:sp>
        <p:nvSpPr>
          <p:cNvPr id="7" name="TextBox 6">
            <a:extLst>
              <a:ext uri="{FF2B5EF4-FFF2-40B4-BE49-F238E27FC236}">
                <a16:creationId xmlns:a16="http://schemas.microsoft.com/office/drawing/2014/main" id="{D28B4FA3-CD79-E460-095D-03956E17CBE0}"/>
              </a:ext>
            </a:extLst>
          </p:cNvPr>
          <p:cNvSpPr txBox="1"/>
          <p:nvPr/>
        </p:nvSpPr>
        <p:spPr>
          <a:xfrm>
            <a:off x="609599" y="2257831"/>
            <a:ext cx="3538331" cy="307777"/>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EB Garamond Medium" panose="00000600000000000000" pitchFamily="2" charset="0"/>
                <a:ea typeface="EB Garamond Medium" panose="00000600000000000000" pitchFamily="2" charset="0"/>
              </a:rPr>
              <a:t>100% Completion of the above tasks</a:t>
            </a:r>
            <a:endParaRPr lang="en-IN" dirty="0">
              <a:latin typeface="EB Garamond Medium" panose="00000600000000000000" pitchFamily="2" charset="0"/>
              <a:ea typeface="EB Garamond Medium" panose="00000600000000000000" pitchFamily="2" charset="0"/>
            </a:endParaRPr>
          </a:p>
        </p:txBody>
      </p:sp>
      <p:sp>
        <p:nvSpPr>
          <p:cNvPr id="9" name="TextBox 8">
            <a:extLst>
              <a:ext uri="{FF2B5EF4-FFF2-40B4-BE49-F238E27FC236}">
                <a16:creationId xmlns:a16="http://schemas.microsoft.com/office/drawing/2014/main" id="{68F54FA6-0019-76F5-1BFC-6DB3D54CFC51}"/>
              </a:ext>
            </a:extLst>
          </p:cNvPr>
          <p:cNvSpPr txBox="1"/>
          <p:nvPr/>
        </p:nvSpPr>
        <p:spPr>
          <a:xfrm>
            <a:off x="516834" y="3008243"/>
            <a:ext cx="2259496" cy="353943"/>
          </a:xfrm>
          <a:prstGeom prst="rect">
            <a:avLst/>
          </a:prstGeom>
          <a:noFill/>
        </p:spPr>
        <p:txBody>
          <a:bodyPr wrap="square" rtlCol="0">
            <a:spAutoFit/>
          </a:bodyPr>
          <a:lstStyle/>
          <a:p>
            <a:r>
              <a:rPr lang="en-GB" sz="1700" b="1" dirty="0">
                <a:solidFill>
                  <a:srgbClr val="D06800"/>
                </a:solidFill>
                <a:latin typeface="EB Garamond" panose="00000500000000000000" pitchFamily="2" charset="0"/>
                <a:ea typeface="EB Garamond" panose="00000500000000000000" pitchFamily="2" charset="0"/>
              </a:rPr>
              <a:t>Learning Outcome</a:t>
            </a:r>
            <a:endParaRPr lang="en-IN" sz="1700" b="1" dirty="0">
              <a:solidFill>
                <a:srgbClr val="D06800"/>
              </a:solidFill>
              <a:latin typeface="EB Garamond" panose="00000500000000000000" pitchFamily="2" charset="0"/>
              <a:ea typeface="EB Garamond" panose="00000500000000000000" pitchFamily="2" charset="0"/>
            </a:endParaRPr>
          </a:p>
        </p:txBody>
      </p:sp>
      <p:sp>
        <p:nvSpPr>
          <p:cNvPr id="10" name="TextBox 9">
            <a:extLst>
              <a:ext uri="{FF2B5EF4-FFF2-40B4-BE49-F238E27FC236}">
                <a16:creationId xmlns:a16="http://schemas.microsoft.com/office/drawing/2014/main" id="{7A5C3D95-4978-2480-C246-F51F74E8422E}"/>
              </a:ext>
            </a:extLst>
          </p:cNvPr>
          <p:cNvSpPr txBox="1"/>
          <p:nvPr/>
        </p:nvSpPr>
        <p:spPr>
          <a:xfrm>
            <a:off x="609599" y="3292941"/>
            <a:ext cx="7785653" cy="135338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GB" dirty="0">
                <a:latin typeface="EB Garamond Medium" panose="00000600000000000000" pitchFamily="2" charset="0"/>
                <a:ea typeface="EB Garamond Medium" panose="00000600000000000000" pitchFamily="2" charset="0"/>
              </a:rPr>
              <a:t>Get to know about different lifecycle models</a:t>
            </a:r>
          </a:p>
          <a:p>
            <a:pPr marL="285750" indent="-285750">
              <a:lnSpc>
                <a:spcPct val="150000"/>
              </a:lnSpc>
              <a:buFont typeface="Wingdings" panose="05000000000000000000" pitchFamily="2" charset="2"/>
              <a:buChar char="§"/>
            </a:pPr>
            <a:r>
              <a:rPr lang="en-GB" dirty="0">
                <a:latin typeface="EB Garamond Medium" panose="00000600000000000000" pitchFamily="2" charset="0"/>
                <a:ea typeface="EB Garamond Medium" panose="00000600000000000000" pitchFamily="2" charset="0"/>
              </a:rPr>
              <a:t>Understanding importance and how to create an SRS</a:t>
            </a:r>
          </a:p>
          <a:p>
            <a:pPr marL="285750" indent="-285750">
              <a:lnSpc>
                <a:spcPct val="150000"/>
              </a:lnSpc>
              <a:buFont typeface="Wingdings" panose="05000000000000000000" pitchFamily="2" charset="2"/>
              <a:buChar char="§"/>
            </a:pPr>
            <a:r>
              <a:rPr lang="en-GB" dirty="0">
                <a:latin typeface="EB Garamond Medium" panose="00000600000000000000" pitchFamily="2" charset="0"/>
                <a:ea typeface="EB Garamond Medium" panose="00000600000000000000" pitchFamily="2" charset="0"/>
              </a:rPr>
              <a:t>Knowing various commands of GitHub</a:t>
            </a:r>
          </a:p>
          <a:p>
            <a:pPr marL="285750" indent="-285750">
              <a:lnSpc>
                <a:spcPct val="150000"/>
              </a:lnSpc>
              <a:buFont typeface="Wingdings" panose="05000000000000000000" pitchFamily="2" charset="2"/>
              <a:buChar char="§"/>
            </a:pPr>
            <a:r>
              <a:rPr lang="en-GB" dirty="0">
                <a:latin typeface="EB Garamond Medium" panose="00000600000000000000" pitchFamily="2" charset="0"/>
                <a:ea typeface="EB Garamond Medium" panose="00000600000000000000" pitchFamily="2" charset="0"/>
              </a:rPr>
              <a:t>Understanding agile and scrum management techniques for efficient product development</a:t>
            </a:r>
            <a:endParaRPr lang="en-IN" dirty="0">
              <a:latin typeface="EB Garamond Medium" panose="00000600000000000000" pitchFamily="2" charset="0"/>
              <a:ea typeface="EB Garamond Medium" panose="00000600000000000000" pitchFamily="2" charset="0"/>
            </a:endParaRPr>
          </a:p>
        </p:txBody>
      </p:sp>
    </p:spTree>
    <p:extLst>
      <p:ext uri="{BB962C8B-B14F-4D97-AF65-F5344CB8AC3E}">
        <p14:creationId xmlns:p14="http://schemas.microsoft.com/office/powerpoint/2010/main" val="2086046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445779" y="0"/>
            <a:ext cx="9144000" cy="5143500"/>
          </a:xfrm>
          <a:prstGeom prst="rect">
            <a:avLst/>
          </a:prstGeom>
          <a:noFill/>
          <a:ln>
            <a:noFill/>
          </a:ln>
        </p:spPr>
      </p:pic>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a:extLst>
              <a:ext uri="{FF2B5EF4-FFF2-40B4-BE49-F238E27FC236}">
                <a16:creationId xmlns:a16="http://schemas.microsoft.com/office/drawing/2014/main" id="{77A33E68-1856-C3AA-E4DD-DAA4742EDF08}"/>
              </a:ext>
            </a:extLst>
          </p:cNvPr>
          <p:cNvSpPr txBox="1"/>
          <p:nvPr/>
        </p:nvSpPr>
        <p:spPr>
          <a:xfrm>
            <a:off x="546804" y="649357"/>
            <a:ext cx="7464135" cy="2188228"/>
          </a:xfrm>
          <a:prstGeom prst="rect">
            <a:avLst/>
          </a:prstGeom>
          <a:noFill/>
        </p:spPr>
        <p:txBody>
          <a:bodyPr wrap="square" rtlCol="0">
            <a:spAutoFit/>
          </a:bodyPr>
          <a:lstStyle/>
          <a:p>
            <a:pPr marL="285750" indent="-285750">
              <a:lnSpc>
                <a:spcPct val="200000"/>
              </a:lnSpc>
              <a:buFont typeface="Wingdings" panose="05000000000000000000" pitchFamily="2" charset="2"/>
              <a:buChar char="§"/>
            </a:pPr>
            <a:r>
              <a:rPr lang="en-US" i="0" dirty="0">
                <a:effectLst/>
                <a:latin typeface="Söhne"/>
              </a:rPr>
              <a:t>Select a Calendar Application or Tool.</a:t>
            </a:r>
            <a:endParaRPr lang="en-US" sz="1400" kern="0" spc="-35" dirty="0">
              <a:solidFill>
                <a:srgbClr val="272525"/>
              </a:solidFill>
              <a:latin typeface="EB Garamond Medium" panose="00000600000000000000" pitchFamily="2" charset="0"/>
              <a:ea typeface="EB Garamond Medium" panose="00000600000000000000" pitchFamily="2" charset="0"/>
              <a:cs typeface="Source Sans Pro" pitchFamily="34" charset="-120"/>
            </a:endParaRPr>
          </a:p>
          <a:p>
            <a:pPr marL="285750" indent="-285750">
              <a:lnSpc>
                <a:spcPct val="200000"/>
              </a:lnSpc>
              <a:buFont typeface="Wingdings" panose="05000000000000000000" pitchFamily="2" charset="2"/>
              <a:buChar char="§"/>
            </a:pPr>
            <a:r>
              <a:rPr lang="en-US" i="0" dirty="0">
                <a:effectLst/>
                <a:latin typeface="Söhne"/>
              </a:rPr>
              <a:t>Familiarize Yourself with the Interface</a:t>
            </a:r>
            <a:r>
              <a:rPr lang="en-US" dirty="0">
                <a:latin typeface="Söhne"/>
              </a:rPr>
              <a:t>.</a:t>
            </a:r>
          </a:p>
          <a:p>
            <a:pPr marL="285750" indent="-285750">
              <a:lnSpc>
                <a:spcPct val="200000"/>
              </a:lnSpc>
              <a:buFont typeface="Wingdings" panose="05000000000000000000" pitchFamily="2" charset="2"/>
              <a:buChar char="§"/>
            </a:pPr>
            <a:r>
              <a:rPr lang="en-IN" i="0" dirty="0">
                <a:effectLst/>
                <a:latin typeface="Söhne"/>
              </a:rPr>
              <a:t>Set Your Time Zone</a:t>
            </a:r>
          </a:p>
          <a:p>
            <a:pPr marL="285750" indent="-285750">
              <a:lnSpc>
                <a:spcPct val="200000"/>
              </a:lnSpc>
              <a:buFont typeface="Wingdings" panose="05000000000000000000" pitchFamily="2" charset="2"/>
              <a:buChar char="§"/>
            </a:pPr>
            <a:r>
              <a:rPr lang="en-IN" i="0" dirty="0">
                <a:effectLst/>
                <a:latin typeface="Söhne"/>
              </a:rPr>
              <a:t>Add Appointments and Events</a:t>
            </a:r>
          </a:p>
          <a:p>
            <a:pPr marL="285750" indent="-285750">
              <a:lnSpc>
                <a:spcPct val="200000"/>
              </a:lnSpc>
              <a:buFont typeface="Wingdings" panose="05000000000000000000" pitchFamily="2" charset="2"/>
              <a:buChar char="§"/>
            </a:pPr>
            <a:r>
              <a:rPr lang="en-IN" i="0" dirty="0">
                <a:effectLst/>
                <a:latin typeface="Söhne"/>
              </a:rPr>
              <a:t>Set Reminders.</a:t>
            </a:r>
            <a:endParaRPr lang="en-US" sz="1400" kern="0" spc="-35" dirty="0">
              <a:solidFill>
                <a:srgbClr val="272525"/>
              </a:solidFill>
              <a:latin typeface="EB Garamond Medium" panose="00000600000000000000" pitchFamily="2" charset="0"/>
              <a:ea typeface="EB Garamond Medium" panose="00000600000000000000" pitchFamily="2" charset="0"/>
              <a:cs typeface="Source Sans Pro" pitchFamily="34" charset="-120"/>
            </a:endParaRPr>
          </a:p>
        </p:txBody>
      </p:sp>
      <p:sp>
        <p:nvSpPr>
          <p:cNvPr id="2" name="TextBox 1">
            <a:extLst>
              <a:ext uri="{FF2B5EF4-FFF2-40B4-BE49-F238E27FC236}">
                <a16:creationId xmlns:a16="http://schemas.microsoft.com/office/drawing/2014/main" id="{9A85816E-080B-359B-8865-5525242C658F}"/>
              </a:ext>
            </a:extLst>
          </p:cNvPr>
          <p:cNvSpPr txBox="1"/>
          <p:nvPr/>
        </p:nvSpPr>
        <p:spPr>
          <a:xfrm>
            <a:off x="546804" y="3291520"/>
            <a:ext cx="7661365" cy="1345048"/>
          </a:xfrm>
          <a:prstGeom prst="rect">
            <a:avLst/>
          </a:prstGeom>
          <a:noFill/>
        </p:spPr>
        <p:txBody>
          <a:bodyPr wrap="square" rtlCol="0">
            <a:spAutoFit/>
          </a:bodyPr>
          <a:lstStyle/>
          <a:p>
            <a:pPr>
              <a:lnSpc>
                <a:spcPct val="150000"/>
              </a:lnSpc>
            </a:pPr>
            <a:r>
              <a:rPr lang="en-US" b="0" i="0" dirty="0">
                <a:solidFill>
                  <a:srgbClr val="374151"/>
                </a:solidFill>
                <a:effectLst/>
                <a:latin typeface="Arial" panose="020B0604020202020204" pitchFamily="34" charset="0"/>
                <a:cs typeface="Arial" panose="020B0604020202020204" pitchFamily="34" charset="0"/>
              </a:rPr>
              <a:t>It allows users to record, organize, and track appointments, meetings, events, and tasks, ensuring they stay organized, meet deadlines, and avoid scheduling conflicts. Calendar schedulers often offer features like reminders, categorization, sharing, and synchronization across devices, making them essential for effective time management and productivity.</a:t>
            </a:r>
            <a:endParaRPr lang="en-IN"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Gather requirements for the project</a:t>
            </a:r>
            <a:endParaRPr sz="1000" b="0" dirty="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lt2"/>
                </a:solidFill>
                <a:latin typeface="EB Garamond"/>
                <a:ea typeface="EB Garamond"/>
                <a:cs typeface="EB Garamond"/>
                <a:sym typeface="EB Garamond"/>
              </a:rPr>
              <a:t>Assessment Parameter</a:t>
            </a:r>
            <a:endParaRPr sz="2400" b="1" i="0" u="none" strike="noStrike" cap="none" dirty="0">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b="0" i="0" dirty="0">
                <a:solidFill>
                  <a:schemeClr val="tx1"/>
                </a:solidFill>
                <a:latin typeface="EB Garamond SemiBold"/>
                <a:ea typeface="EB Garamond SemiBold"/>
                <a:cs typeface="EB Garamond SemiBold"/>
                <a:sym typeface="EB Garamond SemiBold"/>
                <a:hlinkClick r:id="rId3">
                  <a:extLst>
                    <a:ext uri="{A12FA001-AC4F-418D-AE19-62706E023703}">
                      <ahyp:hlinkClr xmlns:ahyp="http://schemas.microsoft.com/office/drawing/2018/hyperlinkcolor" val="tx"/>
                    </a:ext>
                  </a:extLst>
                </a:hlinkClick>
              </a:rPr>
              <a:t>https://github.com/karunambika-karuna/NM2.0/tree/main/task1</a:t>
            </a:r>
            <a:endParaRPr b="0" i="0" dirty="0">
              <a:solidFill>
                <a:schemeClr val="tx1"/>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TotalTime>
  <Words>305</Words>
  <Application>Microsoft Office PowerPoint</Application>
  <PresentationFormat>On-screen Show (16:9)</PresentationFormat>
  <Paragraphs>54</Paragraphs>
  <Slides>7</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Arial</vt:lpstr>
      <vt:lpstr>Calibri</vt:lpstr>
      <vt:lpstr>EB Garamond SemiBold</vt:lpstr>
      <vt:lpstr>Arial</vt:lpstr>
      <vt:lpstr>Public Sans</vt:lpstr>
      <vt:lpstr>Noto Sans Symbols</vt:lpstr>
      <vt:lpstr>EB Garamond</vt:lpstr>
      <vt:lpstr>Wingdings</vt:lpstr>
      <vt:lpstr>EB Garamond Medium</vt:lpstr>
      <vt:lpstr>Söhne</vt:lpstr>
      <vt:lpstr>Simple Light</vt:lpstr>
      <vt:lpstr>PowerPoint Presentation</vt:lpstr>
      <vt:lpstr>CALENDAR SCHEDULER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Karunambika A</cp:lastModifiedBy>
  <cp:revision>5</cp:revision>
  <dcterms:created xsi:type="dcterms:W3CDTF">2020-08-13T11:21:46Z</dcterms:created>
  <dcterms:modified xsi:type="dcterms:W3CDTF">2023-11-10T06:30:04Z</dcterms:modified>
</cp:coreProperties>
</file>